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62" autoAdjust="0"/>
  </p:normalViewPr>
  <p:slideViewPr>
    <p:cSldViewPr>
      <p:cViewPr varScale="1">
        <p:scale>
          <a:sx n="82" d="100"/>
          <a:sy n="82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468544" cy="1417639"/>
          </a:xfrm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solidFill>
                  <a:srgbClr val="FFFF00"/>
                </a:solidFill>
              </a:rPr>
              <a:t>УРЕЂЕЊЕ УСТАНИЧКЕ ДРЖАВЕ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678198" cy="503996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dirty="0" smtClean="0">
                <a:solidFill>
                  <a:srgbClr val="FFFF00"/>
                </a:solidFill>
              </a:rPr>
              <a:t>Правитељствујушчи совјет</a:t>
            </a:r>
            <a:r>
              <a:rPr lang="sr-Cyrl-CS" sz="2400" dirty="0" smtClean="0"/>
              <a:t>- основан </a:t>
            </a:r>
            <a:r>
              <a:rPr lang="sr-Cyrl-CS" sz="2400" dirty="0" smtClean="0">
                <a:solidFill>
                  <a:srgbClr val="FFFF00"/>
                </a:solidFill>
              </a:rPr>
              <a:t>1805</a:t>
            </a:r>
            <a:r>
              <a:rPr lang="sr-Cyrl-CS" sz="2400" dirty="0" smtClean="0"/>
              <a:t>. </a:t>
            </a:r>
            <a:r>
              <a:rPr lang="sr-Cyrl-CS" sz="2400" dirty="0" smtClean="0">
                <a:solidFill>
                  <a:srgbClr val="FFFF00"/>
                </a:solidFill>
              </a:rPr>
              <a:t>у манастиру Вољавча</a:t>
            </a:r>
            <a:r>
              <a:rPr lang="sr-Cyrl-CS" sz="2400" dirty="0" smtClean="0"/>
              <a:t>-</a:t>
            </a:r>
            <a:r>
              <a:rPr lang="sr-Cyrl-CS" sz="2400" dirty="0" smtClean="0">
                <a:solidFill>
                  <a:srgbClr val="FFFF00"/>
                </a:solidFill>
              </a:rPr>
              <a:t>извршна власт </a:t>
            </a:r>
            <a:r>
              <a:rPr lang="sr-Cyrl-CS" sz="2400" dirty="0" smtClean="0"/>
              <a:t>12 војвода-</a:t>
            </a:r>
            <a:r>
              <a:rPr lang="sr-Cyrl-CS" sz="2400" dirty="0" smtClean="0">
                <a:solidFill>
                  <a:srgbClr val="FFFF00"/>
                </a:solidFill>
              </a:rPr>
              <a:t>председник</a:t>
            </a:r>
            <a:r>
              <a:rPr lang="sr-Cyrl-CS" sz="2400" dirty="0" smtClean="0"/>
              <a:t> </a:t>
            </a:r>
            <a:r>
              <a:rPr lang="sr-Cyrl-CS" sz="2400" dirty="0" smtClean="0">
                <a:solidFill>
                  <a:srgbClr val="FFFF00"/>
                </a:solidFill>
              </a:rPr>
              <a:t>прота Матеја Ненадовић,први орган устаничке власти</a:t>
            </a:r>
          </a:p>
          <a:p>
            <a:pPr eaLnBrk="1" hangingPunct="1">
              <a:defRPr/>
            </a:pPr>
            <a:r>
              <a:rPr lang="sr-Cyrl-CS" sz="2400" dirty="0" smtClean="0">
                <a:solidFill>
                  <a:srgbClr val="FFFF00"/>
                </a:solidFill>
              </a:rPr>
              <a:t>1806. Смедерево-симболише обнову државности</a:t>
            </a:r>
            <a:r>
              <a:rPr lang="sr-Cyrl-CS" sz="2400" dirty="0" smtClean="0">
                <a:solidFill>
                  <a:srgbClr val="FFFF00"/>
                </a:solidFill>
              </a:rPr>
              <a:t>,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r-Cyrl-CS" sz="2400" dirty="0" smtClean="0">
                <a:solidFill>
                  <a:srgbClr val="FFFF00"/>
                </a:solidFill>
              </a:rPr>
              <a:t>Београд</a:t>
            </a:r>
            <a:r>
              <a:rPr lang="sr-Latn-CS" sz="2400" dirty="0" smtClean="0"/>
              <a:t>-</a:t>
            </a:r>
            <a:r>
              <a:rPr lang="sr-Cyrl-RS" sz="2400" dirty="0" smtClean="0">
                <a:solidFill>
                  <a:srgbClr val="FFFF00"/>
                </a:solidFill>
              </a:rPr>
              <a:t>престоница од 1807.</a:t>
            </a:r>
            <a:endParaRPr lang="sr-Latn-CS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sr-Cyrl-CS" sz="2400" dirty="0" smtClean="0">
                <a:solidFill>
                  <a:srgbClr val="FFFF00"/>
                </a:solidFill>
              </a:rPr>
              <a:t>Наследни вожд- Карађорђе Петровић-</a:t>
            </a:r>
            <a:r>
              <a:rPr lang="sr-Latn-CS" sz="2400" dirty="0" smtClean="0">
                <a:solidFill>
                  <a:srgbClr val="FFFF00"/>
                </a:solidFill>
              </a:rPr>
              <a:t>180</a:t>
            </a:r>
            <a:r>
              <a:rPr lang="sr-Cyrl-RS" sz="2400" dirty="0" smtClean="0">
                <a:solidFill>
                  <a:srgbClr val="FFFF00"/>
                </a:solidFill>
              </a:rPr>
              <a:t>8</a:t>
            </a:r>
            <a:r>
              <a:rPr lang="sr-Cyrl-RS" sz="2400" dirty="0" smtClean="0"/>
              <a:t>.</a:t>
            </a:r>
          </a:p>
          <a:p>
            <a:pPr eaLnBrk="1" hangingPunct="1">
              <a:defRPr/>
            </a:pPr>
            <a:r>
              <a:rPr lang="sr-Cyrl-RS" sz="2400" dirty="0" smtClean="0"/>
              <a:t>Последица-каменичка катастрофа</a:t>
            </a:r>
            <a:endParaRPr lang="sr-Cyrl-CS" sz="2400" dirty="0" smtClean="0"/>
          </a:p>
        </p:txBody>
      </p:sp>
      <p:pic>
        <p:nvPicPr>
          <p:cNvPr id="4" name="Slik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780" y="2057401"/>
            <a:ext cx="1655219" cy="223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 flipV="1">
            <a:off x="827584" y="65253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Вољавча</a:t>
            </a:r>
            <a:r>
              <a:rPr lang="sr-Cyrl-RS" b="1" dirty="0" smtClean="0"/>
              <a:t> </a:t>
            </a:r>
            <a:endParaRPr lang="en-US" b="1" dirty="0"/>
          </a:p>
        </p:txBody>
      </p:sp>
      <p:pic>
        <p:nvPicPr>
          <p:cNvPr id="5124" name="Picture 4" descr="http://pravoslavlje.spc.rs/slike/918/teodosije-iguman-manastira-voljavca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34805"/>
            <a:ext cx="3810000" cy="262319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95736" y="42930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Вољавча</a:t>
            </a:r>
            <a:endParaRPr lang="en-US" b="1" dirty="0"/>
          </a:p>
        </p:txBody>
      </p:sp>
      <p:pic>
        <p:nvPicPr>
          <p:cNvPr id="5126" name="Picture 6" descr="http://photos.wikimapia.org/p/00/01/78/57/30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368892"/>
            <a:ext cx="3657600" cy="248882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105400" y="4293096"/>
            <a:ext cx="184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Боговађа,1805.</a:t>
            </a:r>
            <a:endParaRPr lang="en-US" b="1" dirty="0"/>
          </a:p>
        </p:txBody>
      </p:sp>
      <p:sp>
        <p:nvSpPr>
          <p:cNvPr id="18" name="Striped Right Arrow 17"/>
          <p:cNvSpPr/>
          <p:nvPr/>
        </p:nvSpPr>
        <p:spPr bwMode="auto">
          <a:xfrm>
            <a:off x="6228184" y="2204864"/>
            <a:ext cx="1152128" cy="216024"/>
          </a:xfrm>
          <a:prstGeom prst="stripedRightArrow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35292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sr-Cyrl-CS" sz="2800" dirty="0" smtClean="0">
                <a:solidFill>
                  <a:srgbClr val="FFFF00"/>
                </a:solidFill>
              </a:rPr>
              <a:t>Најважниј</a:t>
            </a:r>
            <a:r>
              <a:rPr lang="sr-Latn-RS" sz="2800" dirty="0" smtClean="0">
                <a:solidFill>
                  <a:srgbClr val="FFFF00"/>
                </a:solidFill>
              </a:rPr>
              <a:t>a</a:t>
            </a:r>
            <a:r>
              <a:rPr lang="sr-Cyrl-CS" sz="2800" dirty="0" smtClean="0">
                <a:solidFill>
                  <a:srgbClr val="FFFF00"/>
                </a:solidFill>
              </a:rPr>
              <a:t> </a:t>
            </a:r>
            <a:r>
              <a:rPr lang="sr-Cyrl-RS" sz="2800" dirty="0" smtClean="0">
                <a:solidFill>
                  <a:srgbClr val="FFFF00"/>
                </a:solidFill>
              </a:rPr>
              <a:t>државна установа -</a:t>
            </a:r>
            <a:r>
              <a:rPr lang="sr-Cyrl-CS" sz="2800" dirty="0" smtClean="0">
                <a:solidFill>
                  <a:srgbClr val="FFFF00"/>
                </a:solidFill>
              </a:rPr>
              <a:t>Народна скупштина-законодавна </a:t>
            </a:r>
            <a:r>
              <a:rPr lang="sr-Cyrl-CS" sz="2400" dirty="0" smtClean="0">
                <a:solidFill>
                  <a:srgbClr val="FFFF00"/>
                </a:solidFill>
              </a:rPr>
              <a:t>власт</a:t>
            </a:r>
            <a:r>
              <a:rPr lang="sr-Cyrl-CS" sz="2400" dirty="0" smtClean="0"/>
              <a:t>, </a:t>
            </a:r>
            <a:r>
              <a:rPr lang="sr-Cyrl-CS" sz="2400" dirty="0" smtClean="0">
                <a:solidFill>
                  <a:srgbClr val="FFFF00"/>
                </a:solidFill>
              </a:rPr>
              <a:t>доноси законе</a:t>
            </a:r>
            <a:r>
              <a:rPr lang="sr-Cyrl-CS" sz="2400" dirty="0" smtClean="0"/>
              <a:t>, бира вожда , одлучује о рату и миру; виђенији Срби, војсковође, свештеници.</a:t>
            </a:r>
            <a:endParaRPr lang="sr-Latn-RS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endParaRPr lang="sr-Cyrl-C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r-Cyrl-CS" sz="2800" dirty="0" smtClean="0">
                <a:solidFill>
                  <a:srgbClr val="FFFF00"/>
                </a:solidFill>
              </a:rPr>
              <a:t>1811.народна скупштина у Београду</a:t>
            </a:r>
            <a:r>
              <a:rPr lang="sr-Latn-RS" sz="2800" dirty="0" smtClean="0"/>
              <a:t>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r-Cyrl-CS" sz="2400" dirty="0" smtClean="0">
                <a:solidFill>
                  <a:srgbClr val="FFFF00"/>
                </a:solidFill>
              </a:rPr>
              <a:t>Правитељствујушчи совјет</a:t>
            </a:r>
            <a:r>
              <a:rPr lang="sr-Cyrl-CS" sz="2400" dirty="0" smtClean="0"/>
              <a:t>- постаје </a:t>
            </a:r>
            <a:r>
              <a:rPr lang="sr-Cyrl-CS" sz="2800" dirty="0" smtClean="0">
                <a:solidFill>
                  <a:srgbClr val="FFFF00"/>
                </a:solidFill>
              </a:rPr>
              <a:t>влада</a:t>
            </a:r>
            <a:r>
              <a:rPr lang="sr-Cyrl-CS" sz="2400" dirty="0" smtClean="0"/>
              <a:t> са </a:t>
            </a:r>
            <a:r>
              <a:rPr lang="sr-Cyrl-CS" sz="2800" dirty="0" smtClean="0">
                <a:solidFill>
                  <a:srgbClr val="FFFF00"/>
                </a:solidFill>
              </a:rPr>
              <a:t>шест</a:t>
            </a:r>
            <a:r>
              <a:rPr lang="sr-Cyrl-CS" sz="2400" dirty="0" smtClean="0"/>
              <a:t> </a:t>
            </a:r>
            <a:r>
              <a:rPr lang="sr-Cyrl-CS" sz="2800" dirty="0" smtClean="0">
                <a:solidFill>
                  <a:srgbClr val="FFFF00"/>
                </a:solidFill>
              </a:rPr>
              <a:t>попечитељстава</a:t>
            </a:r>
            <a:r>
              <a:rPr lang="sr-Cyrl-CS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r-Cyrl-CS" sz="2400" dirty="0" smtClean="0"/>
              <a:t>(</a:t>
            </a:r>
            <a:r>
              <a:rPr lang="sr-Cyrl-CS" sz="2400" dirty="0" smtClean="0">
                <a:solidFill>
                  <a:srgbClr val="FFFF00"/>
                </a:solidFill>
              </a:rPr>
              <a:t>министарстава</a:t>
            </a:r>
            <a:r>
              <a:rPr lang="sr-Cyrl-CS" sz="2400" dirty="0" smtClean="0"/>
              <a:t>)</a:t>
            </a:r>
            <a:r>
              <a:rPr lang="sr-Latn-CS" sz="2400" dirty="0" smtClean="0"/>
              <a:t> </a:t>
            </a:r>
            <a:r>
              <a:rPr lang="sr-Cyrl-RS" sz="2400" dirty="0" smtClean="0"/>
              <a:t>и врховни суд, </a:t>
            </a:r>
            <a:endParaRPr lang="sr-Latn-RS" sz="2400" dirty="0" smtClean="0"/>
          </a:p>
          <a:p>
            <a:pPr eaLnBrk="1" hangingPunct="1">
              <a:defRPr/>
            </a:pPr>
            <a:endParaRPr lang="sr-Latn-R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r-Cyrl-RS" sz="2400" b="1" dirty="0" smtClean="0">
                <a:solidFill>
                  <a:srgbClr val="FFFF00"/>
                </a:solidFill>
              </a:rPr>
              <a:t>Карађорђе протерује Миленка и Петра и уводи апсолутну власт</a:t>
            </a:r>
            <a:r>
              <a:rPr lang="sr-Cyrl-RS" sz="2400" dirty="0" smtClean="0"/>
              <a:t>.</a:t>
            </a:r>
            <a:endParaRPr lang="sr-Latn-R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sr-Cyrl-R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r-Cyrl-RS" sz="2400" dirty="0" smtClean="0"/>
              <a:t> </a:t>
            </a:r>
            <a:r>
              <a:rPr lang="sr-Cyrl-RS" sz="2400" b="1" dirty="0" smtClean="0">
                <a:solidFill>
                  <a:srgbClr val="FFFF00"/>
                </a:solidFill>
              </a:rPr>
              <a:t>Правило-,, Или слушај Карађорђа или се сели из зем</a:t>
            </a:r>
            <a:r>
              <a:rPr lang="sr-Cyrl-RS" sz="2400" dirty="0" smtClean="0">
                <a:solidFill>
                  <a:srgbClr val="FFFF00"/>
                </a:solidFill>
              </a:rPr>
              <a:t>ље,, </a:t>
            </a:r>
            <a:r>
              <a:rPr lang="sr-Latn-CS" sz="2400" dirty="0" smtClean="0">
                <a:solidFill>
                  <a:srgbClr val="FFFF00"/>
                </a:solidFill>
              </a:rPr>
              <a:t>=</a:t>
            </a:r>
            <a:r>
              <a:rPr lang="sr-Latn-CS" sz="2800" dirty="0" smtClean="0">
                <a:solidFill>
                  <a:srgbClr val="FFFF00"/>
                </a:solidFill>
              </a:rPr>
              <a:t>K</a:t>
            </a:r>
            <a:r>
              <a:rPr lang="sr-Cyrl-RS" sz="2800" dirty="0" smtClean="0">
                <a:solidFill>
                  <a:srgbClr val="FFFF00"/>
                </a:solidFill>
              </a:rPr>
              <a:t>арађорђе врховни вожд</a:t>
            </a:r>
            <a:r>
              <a:rPr lang="sr-Cyrl-RS" sz="24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defRPr/>
            </a:pPr>
            <a:endParaRPr lang="sr-Latn-RS" sz="2400" dirty="0" smtClean="0"/>
          </a:p>
          <a:p>
            <a:pPr eaLnBrk="1" hangingPunct="1">
              <a:defRPr/>
            </a:pPr>
            <a:endParaRPr lang="sr-Latn-R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amaraognjevic.com/wp-content/uploads/2013/11/MedievalBelgr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5472608" cy="2664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3068960"/>
            <a:ext cx="8532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sr-Latn-RS" sz="2000" b="1" dirty="0" smtClean="0">
                <a:solidFill>
                  <a:srgbClr val="FFFF00"/>
                </a:solidFill>
              </a:rPr>
              <a:t>1807.</a:t>
            </a:r>
            <a:r>
              <a:rPr lang="sr-Cyrl-RS" sz="2000" b="1" dirty="0" smtClean="0">
                <a:solidFill>
                  <a:srgbClr val="FFFF00"/>
                </a:solidFill>
              </a:rPr>
              <a:t>Доситеј Обрадовић оснива основне школе </a:t>
            </a:r>
            <a:endParaRPr lang="sr-Latn-RS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sr-Latn-RS" dirty="0" smtClean="0">
              <a:solidFill>
                <a:srgbClr val="FFFF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sr-Latn-R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sr-Latn-R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sr-Latn-RS" dirty="0" smtClean="0"/>
          </a:p>
          <a:p>
            <a:pPr eaLnBrk="1" hangingPunct="1">
              <a:defRPr/>
            </a:pPr>
            <a:endParaRPr lang="sr-Latn-RS" dirty="0" smtClean="0"/>
          </a:p>
          <a:p>
            <a:pPr eaLnBrk="1" hangingPunct="1">
              <a:defRPr/>
            </a:pPr>
            <a:endParaRPr lang="sr-Latn-R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sr-Latn-R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sr-Latn-RS" dirty="0" smtClean="0"/>
          </a:p>
          <a:p>
            <a:pPr eaLnBrk="1" hangingPunct="1">
              <a:defRPr/>
            </a:pPr>
            <a:endParaRPr lang="sr-Latn-R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r-Latn-RS" sz="2000" b="1" dirty="0" smtClean="0">
                <a:solidFill>
                  <a:srgbClr val="FFFF00"/>
                </a:solidFill>
              </a:rPr>
              <a:t>1808.</a:t>
            </a:r>
            <a:r>
              <a:rPr lang="sr-Cyrl-RS" sz="2000" b="1" dirty="0" smtClean="0">
                <a:solidFill>
                  <a:srgbClr val="FFFF00"/>
                </a:solidFill>
              </a:rPr>
              <a:t>Иван Југовић основао Велику школу у Београду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2" descr="http://www.nspm.rs/images/stories/maja/januar/dositej-obradov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371600"/>
            <a:ext cx="3419872" cy="3717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 rot="10800000" flipV="1">
            <a:off x="6629400" y="4464987"/>
            <a:ext cx="19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Доситеј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http://static.politika.co.rs/uploads/rubrike/61343/i/1/Korice%20Jovan%20Sav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501008"/>
            <a:ext cx="2381250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7291328"/>
      </p:ext>
    </p:extLst>
  </p:cSld>
  <p:clrMapOvr>
    <a:masterClrMapping/>
  </p:clrMapOvr>
  <p:transition spd="slow">
    <p:wedg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УРЕЂЕЊЕ УСТАНИЧКЕ ДРЖАВЕ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УРЕЂЕЊЕ УСТАНИЧКЕ ДРЖАВЕ</dc:title>
  <dc:creator>User</dc:creator>
  <cp:lastModifiedBy>Windows User</cp:lastModifiedBy>
  <cp:revision>6</cp:revision>
  <dcterms:created xsi:type="dcterms:W3CDTF">2006-08-16T00:00:00Z</dcterms:created>
  <dcterms:modified xsi:type="dcterms:W3CDTF">2020-10-31T13:57:48Z</dcterms:modified>
</cp:coreProperties>
</file>